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Proxima Nova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ProximaNova-boldItalic.fntdata"/><Relationship Id="rId61" Type="http://schemas.openxmlformats.org/officeDocument/2006/relationships/font" Target="fonts/ProximaNova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ProximaNova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ProximaNova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786fae6d5_1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786fae6d5_1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L’hexapod équipé du module Arduino communique avec la Raspberry Pi équipé du Respeaker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utilise la fonction routeur des FAI afin de controler l’hexapod depuis n’importe quel terminal(PC,Smartphone,Tablette) ou</a:t>
            </a:r>
            <a:r>
              <a:rPr lang="fr"/>
              <a:t> directement par la voix</a:t>
            </a:r>
            <a:r>
              <a:rPr lang="fr"/>
              <a:t> en WiFi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6f497058c0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6f497058c0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f497058c0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f497058c0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 respeaker est un microphone qui traite les données vocales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f497058c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f497058c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l’hexapod est un robot produit par freenove , il est monté sur une arduino MEGA 2560 et est équipé d’un module wifi esp8266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7786fae6d5_1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7786fae6d5_1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l’architecture logiciel se découpe en 3 grandes parties: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partie internet, une partie </a:t>
            </a:r>
            <a:r>
              <a:rPr lang="fr"/>
              <a:t>contrôle</a:t>
            </a:r>
            <a:r>
              <a:rPr lang="fr"/>
              <a:t> et la partie robot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nous allons maintenant vous </a:t>
            </a:r>
            <a:r>
              <a:rPr lang="fr"/>
              <a:t>décrire</a:t>
            </a:r>
            <a:r>
              <a:rPr lang="fr"/>
              <a:t> </a:t>
            </a:r>
            <a:r>
              <a:rPr lang="fr"/>
              <a:t>précisément</a:t>
            </a:r>
            <a:r>
              <a:rPr lang="fr"/>
              <a:t> comment fonctionne le projet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6f497058c0_8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6f497058c0_8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7786fae6d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7786fae6d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786fae6d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786fae6d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7786fae6d5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7786fae6d5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79875e54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79875e54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6f497058c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6f497058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Bonjour a tous, nous sommes le groupe MG composé de … et nous allons vous parler de notre projet de robot </a:t>
            </a:r>
            <a:r>
              <a:rPr lang="fr"/>
              <a:t>contrôlé</a:t>
            </a:r>
            <a:r>
              <a:rPr lang="fr"/>
              <a:t> par la voix.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Durant la prochaine demi heure nous allons vous presenter comment nous avons developper notre projet.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79875e54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79875e54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79875e54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79875e54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7786fae6d5_3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7786fae6d5_3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79875e54a_8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779875e54a_8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7786fae6d5_3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7786fae6d5_3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7786fae6d5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7786fae6d5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779875e54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779875e54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79875e54a_8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79875e54a_8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779875e54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779875e54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786fae6d5_1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7786fae6d5_1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f497058c0_8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f497058c0_8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786fae6d5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786fae6d5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786fae6d5_1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786fae6d5_1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7786fae6d5_1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7786fae6d5_1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7786fae6d5_1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7786fae6d5_1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786fae6d5_1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7786fae6d5_1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779875e54a_5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779875e54a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786fae6d5_1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786fae6d5_1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réaliser le projet nous allons utiliser l’IDE Spyder3 sur le langage Python afin de récupérer les données vocales du respeaker sur la Raspberry.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Ces données vocales seront converties en string puis dans un switch case, nous auront différents cas à traiter correspondant aux différentes commandes vocales.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accent3"/>
                </a:solidFill>
              </a:rPr>
              <a:t>Ces commandes seront envoyées à l’araignée et elle effectuera les ordres qu’elle aura reçue de la raspberry.</a:t>
            </a:r>
            <a:endParaRPr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786fae6d5_1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786fae6d5_1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6f497058c0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6f497058c0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/>
              <a:t>Collecte dans un code python développé sur </a:t>
            </a:r>
            <a:r>
              <a:rPr lang="fr" u="sng">
                <a:solidFill>
                  <a:schemeClr val="dk1"/>
                </a:solidFill>
              </a:rPr>
              <a:t>Visual studio code</a:t>
            </a:r>
            <a:r>
              <a:rPr lang="fr"/>
              <a:t> de la task  voice recognition:celle-ci va envoyer au service web un call API qui contiendra le mouvement avec une valeur qui correspond aux mesures de distance du mouvement.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7786fae6d5_9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7786fae6d5_9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définition de la fonction main qui sert à demarrer le 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il contient une boucle infini qui écoute les entrées voix et qui s’arrete si on tape cont C dans la console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7786fae6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7786fae6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l’enoncé de notre projet est simple : controler un robot avec la voix, pour se faire nous avons diviser le projet en 4 parties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779875e54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779875e54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a </a:t>
            </a:r>
            <a:r>
              <a:rPr lang="fr"/>
              <a:t>créé</a:t>
            </a:r>
            <a:r>
              <a:rPr lang="fr"/>
              <a:t> un compte sur bing qui nous fournit une clé </a:t>
            </a:r>
            <a:r>
              <a:rPr lang="fr"/>
              <a:t>d'authentification</a:t>
            </a:r>
            <a:r>
              <a:rPr lang="fr"/>
              <a:t> qui permet d’envoyer nos fichiers audio et de </a:t>
            </a:r>
            <a:r>
              <a:rPr lang="fr"/>
              <a:t>récupérer</a:t>
            </a:r>
            <a:r>
              <a:rPr lang="fr"/>
              <a:t> un fichier texte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6f497058c0_8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6f497058c0_8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786fae6d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786fae6d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s’est aperçu que les versions de mongoDB sur rasp était en 2.4.14 alors que les plus récentes sont en 4.x</a:t>
            </a:r>
            <a:br>
              <a:rPr lang="fr"/>
            </a:br>
            <a:r>
              <a:rPr lang="fr"/>
              <a:t>On a donc eu des problèmes de compatibilités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6f497058c0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6f497058c0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779875e54a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779875e54a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7786fae6d5_1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7786fae6d5_1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Cette erreur m’a fait perdre du temps alors qu’elle n’était pas grave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7786fae6d5_1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7786fae6d5_1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Fichier lib non à jour du coup on a du l’update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7786fae6d5_1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7786fae6d5_1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Hexapod n’a pas pu subscribe il fallait en créer un custom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786fae6d5_1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786fae6d5_1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WIFI + Ethernet au routeur pour les périph finaux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6f497058c0_8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6f497058c0_8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f497058c0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f497058c0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dans cette partie l’objectif est d’envoyer des bytes en wifi à l’hexapod</a:t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79875e54a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79875e54a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2.06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779875e54a_3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779875e54a_3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Sécurisation</a:t>
            </a:r>
            <a:r>
              <a:rPr lang="fr"/>
              <a:t> du réseau de l’hexapod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mise en place d’un serveur https et un moyen de se logger pour utiliser l’application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Sur partie Mobile Afficher les actions </a:t>
            </a:r>
            <a:r>
              <a:rPr lang="fr"/>
              <a:t>réalisées</a:t>
            </a:r>
            <a:r>
              <a:rPr lang="fr"/>
              <a:t> par l’hexapod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79875e54a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79875e54a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nous avons pensé </a:t>
            </a:r>
            <a:r>
              <a:rPr lang="fr"/>
              <a:t>également</a:t>
            </a:r>
            <a:r>
              <a:rPr lang="fr"/>
              <a:t> à diverses </a:t>
            </a:r>
            <a:r>
              <a:rPr lang="fr"/>
              <a:t>évolutions</a:t>
            </a:r>
            <a:r>
              <a:rPr lang="fr"/>
              <a:t> possibles pour le robot tel que des commandes vocales plus poussées , l’ajout d’une caméra qui nous permettra d’obtenir un flux de streaming OTT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779875e54a_3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779875e54a_3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84e251984a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84e251984a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Pour cette partie l’application mobile à pour but de </a:t>
            </a:r>
            <a:r>
              <a:rPr lang="fr"/>
              <a:t>contrôler</a:t>
            </a:r>
            <a:r>
              <a:rPr lang="fr"/>
              <a:t> l’hexapod, cette partie découle d’une contrainte dans le cadre de nos études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786fae6d5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786fae6d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l’objectif de cette partie est de traiter les commandes recues par les end devices et de les envoyer au broker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79875e54a_3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79875e54a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l’objectif de cette partie est de retranscrire des commandes vocales en requete http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f497058c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f497058c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Google Shape;11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68700" y="4841925"/>
            <a:ext cx="4015200" cy="227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227750" y="4833500"/>
            <a:ext cx="3905700" cy="252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2500" y="4774525"/>
            <a:ext cx="4192500" cy="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Proxima Nova"/>
                <a:ea typeface="Proxima Nova"/>
                <a:cs typeface="Proxima Nova"/>
                <a:sym typeface="Proxima Nova"/>
              </a:rPr>
              <a:t>Flavien Jalabert - Florent Cordier - Azoulay Stéphane - Hervé Louis</a:t>
            </a:r>
            <a:endParaRPr sz="10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Relationship Id="rId5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Relationship Id="rId4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://localhost:3000/movement/forward/10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hyperlink" Target="http://drive.google.com/file/d/1xvcZtUSglIbRr2Is79H4Op1UhGKgTNxN/view" TargetMode="External"/><Relationship Id="rId4" Type="http://schemas.openxmlformats.org/officeDocument/2006/relationships/image" Target="../media/image3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3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Hexapod Speech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Recognition</a:t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348700" y="3099550"/>
            <a:ext cx="381300" cy="393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6263" y="1419050"/>
            <a:ext cx="3275575" cy="281511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898425" y="3099550"/>
            <a:ext cx="2324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Cordier Florent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6" name="Google Shape;66;p13"/>
          <p:cNvSpPr/>
          <p:nvPr/>
        </p:nvSpPr>
        <p:spPr>
          <a:xfrm>
            <a:off x="348700" y="3577625"/>
            <a:ext cx="381300" cy="3930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3"/>
          <p:cNvSpPr txBox="1"/>
          <p:nvPr/>
        </p:nvSpPr>
        <p:spPr>
          <a:xfrm>
            <a:off x="898425" y="3577625"/>
            <a:ext cx="2324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fr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zoulay </a:t>
            </a:r>
            <a:r>
              <a:rPr lang="fr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Stéphane 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" name="Google Shape;68;p13"/>
          <p:cNvSpPr/>
          <p:nvPr/>
        </p:nvSpPr>
        <p:spPr>
          <a:xfrm>
            <a:off x="348700" y="4055700"/>
            <a:ext cx="381300" cy="393000"/>
          </a:xfrm>
          <a:prstGeom prst="ellipse">
            <a:avLst/>
          </a:prstGeom>
          <a:solidFill>
            <a:srgbClr val="FFD96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3"/>
          <p:cNvSpPr txBox="1"/>
          <p:nvPr/>
        </p:nvSpPr>
        <p:spPr>
          <a:xfrm>
            <a:off x="898425" y="4055700"/>
            <a:ext cx="2324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Jalabert </a:t>
            </a:r>
            <a:r>
              <a:rPr lang="fr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Flavien 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0" name="Google Shape;70;p13"/>
          <p:cNvSpPr/>
          <p:nvPr/>
        </p:nvSpPr>
        <p:spPr>
          <a:xfrm>
            <a:off x="348700" y="4533775"/>
            <a:ext cx="381300" cy="3930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3"/>
          <p:cNvSpPr txBox="1"/>
          <p:nvPr/>
        </p:nvSpPr>
        <p:spPr>
          <a:xfrm>
            <a:off x="898425" y="4533775"/>
            <a:ext cx="23247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8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Hervé Louis</a:t>
            </a:r>
            <a:endParaRPr sz="18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Matériel: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489075"/>
            <a:ext cx="573405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Raspberry Pi 3</a:t>
            </a:r>
            <a:endParaRPr/>
          </a:p>
        </p:txBody>
      </p:sp>
      <p:sp>
        <p:nvSpPr>
          <p:cNvPr id="146" name="Google Shape;146;p23"/>
          <p:cNvSpPr txBox="1"/>
          <p:nvPr>
            <p:ph idx="1" type="body"/>
          </p:nvPr>
        </p:nvSpPr>
        <p:spPr>
          <a:xfrm>
            <a:off x="311700" y="1152475"/>
            <a:ext cx="347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x1 Câble HDMI.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x2 USB pour le clavier et la souris.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x1 Câble USB pour l’alimentation de l’appareil.</a:t>
            </a:r>
            <a:endParaRPr/>
          </a:p>
        </p:txBody>
      </p:sp>
      <p:sp>
        <p:nvSpPr>
          <p:cNvPr id="147" name="Google Shape;14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48" name="Google Shape;14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0250" y="1343700"/>
            <a:ext cx="49720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Respeaker</a:t>
            </a:r>
            <a:endParaRPr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Montage du respeaker sur la raspberry 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Installation des dépendances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Test des cas d’utilisation avec les outils intégrés</a:t>
            </a:r>
            <a:endParaRPr/>
          </a:p>
        </p:txBody>
      </p:sp>
      <p:sp>
        <p:nvSpPr>
          <p:cNvPr id="155" name="Google Shape;15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700" y="1111500"/>
            <a:ext cx="3624451" cy="362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Hexapod Freenove</a:t>
            </a:r>
            <a:endParaRPr/>
          </a:p>
        </p:txBody>
      </p:sp>
      <p:sp>
        <p:nvSpPr>
          <p:cNvPr id="162" name="Google Shape;16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Montage du robot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Utilisation des applications intégrées pour faire fonctionner le robot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195" y="2219095"/>
            <a:ext cx="2465825" cy="234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Logiciel:</a:t>
            </a:r>
            <a:endParaRPr/>
          </a:p>
        </p:txBody>
      </p:sp>
      <p:sp>
        <p:nvSpPr>
          <p:cNvPr id="170" name="Google Shape;17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1196125"/>
            <a:ext cx="5734050" cy="346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Solutions Apportées</a:t>
            </a:r>
            <a:endParaRPr/>
          </a:p>
        </p:txBody>
      </p:sp>
      <p:sp>
        <p:nvSpPr>
          <p:cNvPr id="178" name="Google Shape;178;p2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API NodeJS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Application Web/Mobile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CLI Hexapod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Reconnaissance Vocale</a:t>
            </a:r>
            <a:endParaRPr/>
          </a:p>
        </p:txBody>
      </p:sp>
      <p:sp>
        <p:nvSpPr>
          <p:cNvPr id="179" name="Google Shape;179;p27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 de Coordination</a:t>
            </a:r>
            <a:endParaRPr/>
          </a:p>
        </p:txBody>
      </p:sp>
      <p:sp>
        <p:nvSpPr>
          <p:cNvPr id="186" name="Google Shape;186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125"/>
            <a:ext cx="8839202" cy="319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/>
          <p:nvPr/>
        </p:nvSpPr>
        <p:spPr>
          <a:xfrm>
            <a:off x="1829475" y="974725"/>
            <a:ext cx="5256000" cy="3711300"/>
          </a:xfrm>
          <a:prstGeom prst="round2DiagRect">
            <a:avLst>
              <a:gd fmla="val 16667" name="adj1"/>
              <a:gd fmla="val 0" name="adj2"/>
            </a:avLst>
          </a:prstGeom>
          <a:noFill/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 de Coordination : Architecture Logicielle</a:t>
            </a:r>
            <a:endParaRPr/>
          </a:p>
        </p:txBody>
      </p:sp>
      <p:sp>
        <p:nvSpPr>
          <p:cNvPr id="194" name="Google Shape;19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5" name="Google Shape;195;p29"/>
          <p:cNvSpPr/>
          <p:nvPr/>
        </p:nvSpPr>
        <p:spPr>
          <a:xfrm>
            <a:off x="311700" y="1799475"/>
            <a:ext cx="1342200" cy="14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End devices / Respeaker</a:t>
            </a:r>
            <a:endParaRPr/>
          </a:p>
        </p:txBody>
      </p:sp>
      <p:sp>
        <p:nvSpPr>
          <p:cNvPr id="196" name="Google Shape;196;p29"/>
          <p:cNvSpPr/>
          <p:nvPr/>
        </p:nvSpPr>
        <p:spPr>
          <a:xfrm>
            <a:off x="2039425" y="1799475"/>
            <a:ext cx="1342200" cy="14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API</a:t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3811050" y="3149725"/>
            <a:ext cx="1521900" cy="15135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FA8D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MongoDB</a:t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3811050" y="1017725"/>
            <a:ext cx="1521900" cy="1521900"/>
          </a:xfrm>
          <a:prstGeom prst="ellipse">
            <a:avLst/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Controllers</a:t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5518425" y="2144450"/>
            <a:ext cx="1319400" cy="1319400"/>
          </a:xfrm>
          <a:prstGeom prst="ellipse">
            <a:avLst/>
          </a:prstGeom>
          <a:solidFill>
            <a:srgbClr val="6FA8DC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NodeJS</a:t>
            </a:r>
            <a:br>
              <a:rPr lang="fr"/>
            </a:br>
            <a:r>
              <a:rPr lang="fr"/>
              <a:t>Spawn</a:t>
            </a:r>
            <a:endParaRPr/>
          </a:p>
        </p:txBody>
      </p:sp>
      <p:sp>
        <p:nvSpPr>
          <p:cNvPr id="200" name="Google Shape;200;p29"/>
          <p:cNvSpPr/>
          <p:nvPr/>
        </p:nvSpPr>
        <p:spPr>
          <a:xfrm>
            <a:off x="7325350" y="1881950"/>
            <a:ext cx="918900" cy="143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CLI Hexapod</a:t>
            </a:r>
            <a:endParaRPr/>
          </a:p>
        </p:txBody>
      </p:sp>
      <p:cxnSp>
        <p:nvCxnSpPr>
          <p:cNvPr id="201" name="Google Shape;201;p29"/>
          <p:cNvCxnSpPr>
            <a:stCxn id="195" idx="3"/>
            <a:endCxn id="196" idx="1"/>
          </p:cNvCxnSpPr>
          <p:nvPr/>
        </p:nvCxnSpPr>
        <p:spPr>
          <a:xfrm>
            <a:off x="1653900" y="2519325"/>
            <a:ext cx="385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9"/>
          <p:cNvCxnSpPr>
            <a:stCxn id="196" idx="3"/>
            <a:endCxn id="196" idx="3"/>
          </p:cNvCxnSpPr>
          <p:nvPr/>
        </p:nvCxnSpPr>
        <p:spPr>
          <a:xfrm>
            <a:off x="3381625" y="2519325"/>
            <a:ext cx="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9"/>
          <p:cNvCxnSpPr>
            <a:endCxn id="197" idx="0"/>
          </p:cNvCxnSpPr>
          <p:nvPr/>
        </p:nvCxnSpPr>
        <p:spPr>
          <a:xfrm>
            <a:off x="4572000" y="2539525"/>
            <a:ext cx="0" cy="610200"/>
          </a:xfrm>
          <a:prstGeom prst="straightConnector1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29"/>
          <p:cNvCxnSpPr>
            <a:endCxn id="199" idx="0"/>
          </p:cNvCxnSpPr>
          <p:nvPr/>
        </p:nvCxnSpPr>
        <p:spPr>
          <a:xfrm>
            <a:off x="5345925" y="1784450"/>
            <a:ext cx="832200" cy="360000"/>
          </a:xfrm>
          <a:prstGeom prst="straightConnector1">
            <a:avLst/>
          </a:prstGeom>
          <a:noFill/>
          <a:ln cap="flat" cmpd="sng" w="9525">
            <a:solidFill>
              <a:srgbClr val="6FA8DC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9"/>
          <p:cNvCxnSpPr>
            <a:stCxn id="199" idx="6"/>
            <a:endCxn id="200" idx="1"/>
          </p:cNvCxnSpPr>
          <p:nvPr/>
        </p:nvCxnSpPr>
        <p:spPr>
          <a:xfrm flipH="1" rot="10800000">
            <a:off x="6837825" y="2601650"/>
            <a:ext cx="487500" cy="202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 de Coordination : Fonctionnement Controller</a:t>
            </a:r>
            <a:endParaRPr/>
          </a:p>
        </p:txBody>
      </p:sp>
      <p:sp>
        <p:nvSpPr>
          <p:cNvPr id="211" name="Google Shape;21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1606525" y="2751325"/>
            <a:ext cx="1787100" cy="1611900"/>
          </a:xfrm>
          <a:prstGeom prst="rect">
            <a:avLst/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Controllers</a:t>
            </a:r>
            <a:endParaRPr/>
          </a:p>
        </p:txBody>
      </p:sp>
      <p:sp>
        <p:nvSpPr>
          <p:cNvPr id="213" name="Google Shape;213;p30"/>
          <p:cNvSpPr/>
          <p:nvPr/>
        </p:nvSpPr>
        <p:spPr>
          <a:xfrm>
            <a:off x="3537575" y="1017725"/>
            <a:ext cx="1787100" cy="1611900"/>
          </a:xfrm>
          <a:prstGeom prst="rect">
            <a:avLst/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DB Models</a:t>
            </a:r>
            <a:endParaRPr/>
          </a:p>
        </p:txBody>
      </p:sp>
      <p:sp>
        <p:nvSpPr>
          <p:cNvPr id="214" name="Google Shape;214;p30"/>
          <p:cNvSpPr/>
          <p:nvPr/>
        </p:nvSpPr>
        <p:spPr>
          <a:xfrm>
            <a:off x="5453825" y="2751325"/>
            <a:ext cx="1787100" cy="1611900"/>
          </a:xfrm>
          <a:prstGeom prst="rect">
            <a:avLst/>
          </a:prstGeom>
          <a:solidFill>
            <a:srgbClr val="CC4125"/>
          </a:solidFill>
          <a:ln cap="flat" cmpd="sng" w="952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Routes</a:t>
            </a:r>
            <a:endParaRPr/>
          </a:p>
        </p:txBody>
      </p:sp>
      <p:cxnSp>
        <p:nvCxnSpPr>
          <p:cNvPr id="215" name="Google Shape;215;p30"/>
          <p:cNvCxnSpPr/>
          <p:nvPr/>
        </p:nvCxnSpPr>
        <p:spPr>
          <a:xfrm>
            <a:off x="4431125" y="2629625"/>
            <a:ext cx="0" cy="941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0"/>
          <p:cNvCxnSpPr/>
          <p:nvPr/>
        </p:nvCxnSpPr>
        <p:spPr>
          <a:xfrm rot="10800000">
            <a:off x="4444200" y="3551425"/>
            <a:ext cx="1017000" cy="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7" name="Google Shape;217;p30"/>
          <p:cNvCxnSpPr>
            <a:stCxn id="212" idx="3"/>
          </p:cNvCxnSpPr>
          <p:nvPr/>
        </p:nvCxnSpPr>
        <p:spPr>
          <a:xfrm flipH="1" rot="10800000">
            <a:off x="3393625" y="3556675"/>
            <a:ext cx="1022700" cy="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0"/>
          <p:cNvSpPr/>
          <p:nvPr/>
        </p:nvSpPr>
        <p:spPr>
          <a:xfrm>
            <a:off x="4286925" y="3417325"/>
            <a:ext cx="273600" cy="27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 de Coordination : Example Controller</a:t>
            </a:r>
            <a:endParaRPr/>
          </a:p>
        </p:txBody>
      </p:sp>
      <p:sp>
        <p:nvSpPr>
          <p:cNvPr id="224" name="Google Shape;22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7850" y="1317625"/>
            <a:ext cx="5448300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77" name="Google Shape;7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Objectif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Schémas </a:t>
            </a:r>
            <a:r>
              <a:rPr lang="fr"/>
              <a:t>Matériel et Logiciel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Solutions apportées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Problèmes rencontrés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Conclusion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 de Coordination : Traitement réponse</a:t>
            </a:r>
            <a:endParaRPr/>
          </a:p>
        </p:txBody>
      </p:sp>
      <p:sp>
        <p:nvSpPr>
          <p:cNvPr id="231" name="Google Shape;23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5400" y="1017725"/>
            <a:ext cx="3633201" cy="371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Serveur de Coordination : Journal D’événement</a:t>
            </a:r>
            <a:endParaRPr/>
          </a:p>
        </p:txBody>
      </p:sp>
      <p:sp>
        <p:nvSpPr>
          <p:cNvPr id="238" name="Google Shape;23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39" name="Google Shape;23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9345"/>
            <a:ext cx="9144001" cy="2344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Affichage Application</a:t>
            </a:r>
            <a:endParaRPr/>
          </a:p>
        </p:txBody>
      </p:sp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525" y="1602152"/>
            <a:ext cx="5436724" cy="280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Cordova Installation</a:t>
            </a:r>
            <a:endParaRPr/>
          </a:p>
        </p:txBody>
      </p:sp>
      <p:sp>
        <p:nvSpPr>
          <p:cNvPr id="254" name="Google Shape;2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55" name="Google Shape;25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625" y="955950"/>
            <a:ext cx="3181041" cy="13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00" y="1606975"/>
            <a:ext cx="2771949" cy="27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2519550"/>
            <a:ext cx="3181050" cy="19457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64" name="Google Shape;2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1050" y="1133825"/>
            <a:ext cx="2105200" cy="345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21" y="1133813"/>
            <a:ext cx="3068799" cy="345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6"/>
          <p:cNvSpPr txBox="1"/>
          <p:nvPr/>
        </p:nvSpPr>
        <p:spPr>
          <a:xfrm>
            <a:off x="3708900" y="1133825"/>
            <a:ext cx="863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Call api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7221900" y="1133825"/>
            <a:ext cx="8631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Css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</a:t>
            </a:r>
            <a:endParaRPr/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25" y="1127200"/>
            <a:ext cx="321945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7"/>
          <p:cNvSpPr txBox="1"/>
          <p:nvPr/>
        </p:nvSpPr>
        <p:spPr>
          <a:xfrm>
            <a:off x="410350" y="1358400"/>
            <a:ext cx="3558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Envoie des actions avec les quantités vers l’api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76" name="Google Shape;276;p37"/>
          <p:cNvPicPr preferRelativeResize="0"/>
          <p:nvPr/>
        </p:nvPicPr>
        <p:blipFill rotWithShape="1">
          <a:blip r:embed="rId4">
            <a:alphaModFix/>
          </a:blip>
          <a:srcRect b="0" l="0" r="42893" t="0"/>
          <a:stretch/>
        </p:blipFill>
        <p:spPr>
          <a:xfrm>
            <a:off x="2048150" y="2092663"/>
            <a:ext cx="5047699" cy="1207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7"/>
          <p:cNvSpPr txBox="1"/>
          <p:nvPr/>
        </p:nvSpPr>
        <p:spPr>
          <a:xfrm>
            <a:off x="4365250" y="3509175"/>
            <a:ext cx="4188300" cy="6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Aperçu de l’api pour montrer la bonne réception des actions envoyer par l’applications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Mobile</a:t>
            </a:r>
            <a:endParaRPr/>
          </a:p>
        </p:txBody>
      </p:sp>
      <p:sp>
        <p:nvSpPr>
          <p:cNvPr id="283" name="Google Shape;283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Package json </a:t>
            </a:r>
            <a:endParaRPr/>
          </a:p>
        </p:txBody>
      </p:sp>
      <p:sp>
        <p:nvSpPr>
          <p:cNvPr id="284" name="Google Shape;284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85" name="Google Shape;2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250" y="1017736"/>
            <a:ext cx="3379476" cy="362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Application Mobile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Probleme Corse</a:t>
            </a:r>
            <a:endParaRPr/>
          </a:p>
        </p:txBody>
      </p:sp>
      <p:sp>
        <p:nvSpPr>
          <p:cNvPr id="292" name="Google Shape;292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293" name="Google Shape;29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00" y="1691324"/>
            <a:ext cx="8422999" cy="45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300" y="2280797"/>
            <a:ext cx="6299899" cy="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Broker</a:t>
            </a:r>
            <a:endParaRPr/>
          </a:p>
        </p:txBody>
      </p:sp>
      <p:sp>
        <p:nvSpPr>
          <p:cNvPr id="300" name="Google Shape;30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02" name="Google Shape;302;p40"/>
          <p:cNvSpPr/>
          <p:nvPr/>
        </p:nvSpPr>
        <p:spPr>
          <a:xfrm>
            <a:off x="806675" y="1554150"/>
            <a:ext cx="1472700" cy="91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0"/>
          <p:cNvSpPr/>
          <p:nvPr/>
        </p:nvSpPr>
        <p:spPr>
          <a:xfrm>
            <a:off x="3393925" y="1554150"/>
            <a:ext cx="1472700" cy="91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0"/>
          <p:cNvSpPr/>
          <p:nvPr/>
        </p:nvSpPr>
        <p:spPr>
          <a:xfrm>
            <a:off x="5981175" y="1554150"/>
            <a:ext cx="1472700" cy="917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0"/>
          <p:cNvSpPr/>
          <p:nvPr/>
        </p:nvSpPr>
        <p:spPr>
          <a:xfrm>
            <a:off x="2198025" y="2094400"/>
            <a:ext cx="1309800" cy="2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40"/>
          <p:cNvSpPr/>
          <p:nvPr/>
        </p:nvSpPr>
        <p:spPr>
          <a:xfrm>
            <a:off x="4785250" y="2094400"/>
            <a:ext cx="1309800" cy="22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0"/>
          <p:cNvSpPr txBox="1"/>
          <p:nvPr/>
        </p:nvSpPr>
        <p:spPr>
          <a:xfrm>
            <a:off x="6320225" y="1857575"/>
            <a:ext cx="1015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Hexapod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3780238" y="1857575"/>
            <a:ext cx="732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Broker Python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1289100" y="1857575"/>
            <a:ext cx="732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API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2314475" y="1639950"/>
            <a:ext cx="11730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JS SPAWN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1" name="Google Shape;311;p40"/>
          <p:cNvSpPr txBox="1"/>
          <p:nvPr/>
        </p:nvSpPr>
        <p:spPr>
          <a:xfrm>
            <a:off x="5000600" y="1554150"/>
            <a:ext cx="8466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Wifi Socket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2" name="Google Shape;312;p40"/>
          <p:cNvSpPr txBox="1"/>
          <p:nvPr/>
        </p:nvSpPr>
        <p:spPr>
          <a:xfrm>
            <a:off x="1457100" y="2707775"/>
            <a:ext cx="32052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Hexapod -t “movement/forward” -q 10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4825250" y="2671650"/>
            <a:ext cx="1435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Byte[128,80,129]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Test du Broker</a:t>
            </a:r>
            <a:endParaRPr/>
          </a:p>
        </p:txBody>
      </p:sp>
      <p:sp>
        <p:nvSpPr>
          <p:cNvPr id="319" name="Google Shape;31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1" name="Google Shape;3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525" y="1136650"/>
            <a:ext cx="6838950" cy="344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Objectifs</a:t>
            </a:r>
            <a:endParaRPr/>
          </a:p>
        </p:txBody>
      </p:sp>
      <p:sp>
        <p:nvSpPr>
          <p:cNvPr id="84" name="Google Shape;84;p1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Synthèse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Partie Hexapod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Partie Application Web/Mobile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Partie API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Partie Reconnaissance Vocale</a:t>
            </a:r>
            <a:endParaRPr/>
          </a:p>
        </p:txBody>
      </p:sp>
      <p:sp>
        <p:nvSpPr>
          <p:cNvPr id="85" name="Google Shape;85;p15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Broker: sendHexapod()</a:t>
            </a:r>
            <a:endParaRPr/>
          </a:p>
        </p:txBody>
      </p:sp>
      <p:sp>
        <p:nvSpPr>
          <p:cNvPr id="327" name="Google Shape;327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9075" y="1017725"/>
            <a:ext cx="4245850" cy="376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Broker: authentification()</a:t>
            </a:r>
            <a:endParaRPr/>
          </a:p>
        </p:txBody>
      </p:sp>
      <p:sp>
        <p:nvSpPr>
          <p:cNvPr id="335" name="Google Shape;33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37" name="Google Shape;33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157" y="1511225"/>
            <a:ext cx="4279684" cy="269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Broker: getVoltage()</a:t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45" name="Google Shape;34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2228" y="1386850"/>
            <a:ext cx="5579525" cy="29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Broker: action()</a:t>
            </a:r>
            <a:endParaRPr/>
          </a:p>
        </p:txBody>
      </p:sp>
      <p:sp>
        <p:nvSpPr>
          <p:cNvPr id="351" name="Google Shape;351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53" name="Google Shape;35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645" y="588475"/>
            <a:ext cx="3311003" cy="414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Broker: Main</a:t>
            </a:r>
            <a:endParaRPr/>
          </a:p>
        </p:txBody>
      </p:sp>
      <p:sp>
        <p:nvSpPr>
          <p:cNvPr id="359" name="Google Shape;359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1" name="Google Shape;36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3738" y="1017725"/>
            <a:ext cx="5716526" cy="380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 Reconnaissance Vocale</a:t>
            </a:r>
            <a:endParaRPr/>
          </a:p>
        </p:txBody>
      </p:sp>
      <p:sp>
        <p:nvSpPr>
          <p:cNvPr id="367" name="Google Shape;36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69" name="Google Shape;369;p47"/>
          <p:cNvSpPr/>
          <p:nvPr/>
        </p:nvSpPr>
        <p:spPr>
          <a:xfrm>
            <a:off x="629050" y="1406075"/>
            <a:ext cx="1628100" cy="14949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7"/>
          <p:cNvSpPr/>
          <p:nvPr/>
        </p:nvSpPr>
        <p:spPr>
          <a:xfrm>
            <a:off x="2997325" y="1727975"/>
            <a:ext cx="1198800" cy="851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7"/>
          <p:cNvSpPr txBox="1"/>
          <p:nvPr/>
        </p:nvSpPr>
        <p:spPr>
          <a:xfrm>
            <a:off x="784475" y="1776175"/>
            <a:ext cx="1435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Script de reconnaissance vocale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2" name="Google Shape;372;p47"/>
          <p:cNvSpPr txBox="1"/>
          <p:nvPr/>
        </p:nvSpPr>
        <p:spPr>
          <a:xfrm>
            <a:off x="3071250" y="1869350"/>
            <a:ext cx="14358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API Bing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3" name="Google Shape;373;p47"/>
          <p:cNvSpPr/>
          <p:nvPr/>
        </p:nvSpPr>
        <p:spPr>
          <a:xfrm>
            <a:off x="2183250" y="2124025"/>
            <a:ext cx="888000" cy="3552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47"/>
          <p:cNvSpPr txBox="1"/>
          <p:nvPr/>
        </p:nvSpPr>
        <p:spPr>
          <a:xfrm>
            <a:off x="2257150" y="15319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Voix -&gt;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5" name="Google Shape;375;p47"/>
          <p:cNvSpPr txBox="1"/>
          <p:nvPr/>
        </p:nvSpPr>
        <p:spPr>
          <a:xfrm>
            <a:off x="2220275" y="2479225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&lt;- Texte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6" name="Google Shape;376;p47"/>
          <p:cNvSpPr/>
          <p:nvPr/>
        </p:nvSpPr>
        <p:spPr>
          <a:xfrm>
            <a:off x="825275" y="3670700"/>
            <a:ext cx="2172000" cy="8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47"/>
          <p:cNvSpPr txBox="1"/>
          <p:nvPr/>
        </p:nvSpPr>
        <p:spPr>
          <a:xfrm>
            <a:off x="889375" y="3812750"/>
            <a:ext cx="2337300" cy="7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Traitement des données vocales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78" name="Google Shape;378;p47"/>
          <p:cNvSpPr/>
          <p:nvPr/>
        </p:nvSpPr>
        <p:spPr>
          <a:xfrm>
            <a:off x="1398725" y="2797475"/>
            <a:ext cx="266400" cy="10152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7"/>
          <p:cNvSpPr/>
          <p:nvPr/>
        </p:nvSpPr>
        <p:spPr>
          <a:xfrm>
            <a:off x="4004575" y="3670700"/>
            <a:ext cx="2737500" cy="88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47"/>
          <p:cNvSpPr txBox="1"/>
          <p:nvPr/>
        </p:nvSpPr>
        <p:spPr>
          <a:xfrm>
            <a:off x="4209750" y="3937100"/>
            <a:ext cx="4262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Ping en GET sur l’API Interne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81" name="Google Shape;381;p47"/>
          <p:cNvSpPr/>
          <p:nvPr/>
        </p:nvSpPr>
        <p:spPr>
          <a:xfrm>
            <a:off x="2923275" y="4211000"/>
            <a:ext cx="1272900" cy="223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1864975" y="3208150"/>
            <a:ext cx="4262700" cy="4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http://localhost:3000/movement/forward/10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Proxima Nova"/>
                <a:ea typeface="Proxima Nova"/>
                <a:cs typeface="Proxima Nova"/>
                <a:sym typeface="Proxima Nova"/>
              </a:rPr>
              <a:t>			-&gt;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Reconnaissance Vocale</a:t>
            </a:r>
            <a:endParaRPr/>
          </a:p>
        </p:txBody>
      </p:sp>
      <p:sp>
        <p:nvSpPr>
          <p:cNvPr id="388" name="Google Shape;388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90" name="Google Shape;3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463" y="940300"/>
            <a:ext cx="5633075" cy="384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Reconnaissance Vocale: getQuantityFromString()</a:t>
            </a:r>
            <a:endParaRPr/>
          </a:p>
        </p:txBody>
      </p:sp>
      <p:sp>
        <p:nvSpPr>
          <p:cNvPr id="396" name="Google Shape;396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98" name="Google Shape;39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2773" y="973475"/>
            <a:ext cx="2298450" cy="377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04" name="Google Shape;40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Arial"/>
                <a:ea typeface="Arial"/>
                <a:cs typeface="Arial"/>
                <a:sym typeface="Arial"/>
              </a:rPr>
              <a:t>Reconnaissance vocale Task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5" name="Google Shape;40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1838" y="923250"/>
            <a:ext cx="4440325" cy="3739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f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Reconnaissance vocal Main</a:t>
            </a:r>
            <a:r>
              <a:rPr b="1" lang="fr" sz="11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u="sng">
              <a:solidFill>
                <a:srgbClr val="000000"/>
              </a:solidFill>
            </a:endParaRPr>
          </a:p>
        </p:txBody>
      </p:sp>
      <p:sp>
        <p:nvSpPr>
          <p:cNvPr id="411" name="Google Shape;41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12" name="Google Shape;41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7425" y="1169275"/>
            <a:ext cx="4329150" cy="280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Contrôler un robot avec la voix</a:t>
            </a:r>
            <a:endParaRPr/>
          </a:p>
        </p:txBody>
      </p:sp>
      <p:sp>
        <p:nvSpPr>
          <p:cNvPr id="92" name="Google Shape;9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325" y="1887975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2900" y="1612025"/>
            <a:ext cx="2898200" cy="289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5">
            <a:alphaModFix/>
          </a:blip>
          <a:srcRect b="0" l="25732" r="25732" t="0"/>
          <a:stretch/>
        </p:blipFill>
        <p:spPr>
          <a:xfrm>
            <a:off x="7092800" y="2063850"/>
            <a:ext cx="1739499" cy="199455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2000">
                <a:latin typeface="Arial"/>
                <a:ea typeface="Arial"/>
                <a:cs typeface="Arial"/>
                <a:sym typeface="Arial"/>
              </a:rPr>
              <a:t>API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20" name="Google Shape;4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738" y="2115563"/>
            <a:ext cx="6462500" cy="91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3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 rencontrés</a:t>
            </a:r>
            <a:endParaRPr/>
          </a:p>
        </p:txBody>
      </p:sp>
      <p:sp>
        <p:nvSpPr>
          <p:cNvPr id="426" name="Google Shape;426;p5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5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Versions MongoDB Raspberry Pi</a:t>
            </a:r>
            <a:endParaRPr/>
          </a:p>
        </p:txBody>
      </p:sp>
      <p:sp>
        <p:nvSpPr>
          <p:cNvPr id="434" name="Google Shape;434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5" name="Google Shape;435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Latest MongoDB versions are </a:t>
            </a:r>
            <a:r>
              <a:rPr b="1" lang="fr"/>
              <a:t>4.x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Raspberry Pi MongoDB version : </a:t>
            </a:r>
            <a:r>
              <a:rPr b="1" lang="fr"/>
              <a:t>2.4.14</a:t>
            </a:r>
            <a:endParaRPr b="1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Hexapod : les batteries</a:t>
            </a:r>
            <a:endParaRPr/>
          </a:p>
        </p:txBody>
      </p:sp>
      <p:sp>
        <p:nvSpPr>
          <p:cNvPr id="441" name="Google Shape;441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Difficulté</a:t>
            </a:r>
            <a:r>
              <a:rPr lang="fr"/>
              <a:t> pour les tests car les batteries ne </a:t>
            </a:r>
            <a:r>
              <a:rPr lang="fr"/>
              <a:t>tenaient</a:t>
            </a:r>
            <a:r>
              <a:rPr lang="fr"/>
              <a:t> pas la charge lors des phases de montage.</a:t>
            </a:r>
            <a:endParaRPr/>
          </a:p>
        </p:txBody>
      </p:sp>
      <p:sp>
        <p:nvSpPr>
          <p:cNvPr id="442" name="Google Shape;442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 de vocabulaire</a:t>
            </a:r>
            <a:endParaRPr/>
          </a:p>
        </p:txBody>
      </p:sp>
      <p:sp>
        <p:nvSpPr>
          <p:cNvPr id="448" name="Google Shape;44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 librairie respeaker avait un vocabulaire peu élevé du coup on a dû utiliser l'API bing pour la remplacer grâce à un vocabulaire plus riche.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449" name="Google Shape;44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 drivers ALSA</a:t>
            </a:r>
            <a:endParaRPr/>
          </a:p>
        </p:txBody>
      </p:sp>
      <p:sp>
        <p:nvSpPr>
          <p:cNvPr id="455" name="Google Shape;45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Une erreur apparaissait lors du démarrage de mon script de reconnaissance vocale.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J’ai donc essayé de réinstaller l’OS de raspberry et de modifier des fichiers configurations mais le problème persistait.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En fin de compte il </a:t>
            </a:r>
            <a:r>
              <a:rPr lang="fr"/>
              <a:t>n'influence</a:t>
            </a:r>
            <a:r>
              <a:rPr lang="fr"/>
              <a:t> pas sur le fonctionnement du script.</a:t>
            </a:r>
            <a:endParaRPr/>
          </a:p>
        </p:txBody>
      </p:sp>
      <p:sp>
        <p:nvSpPr>
          <p:cNvPr id="456" name="Google Shape;45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Librairie OFFICIELLE non à jour</a:t>
            </a:r>
            <a:endParaRPr/>
          </a:p>
        </p:txBody>
      </p:sp>
      <p:sp>
        <p:nvSpPr>
          <p:cNvPr id="462" name="Google Shape;46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librairie respeaker de BingSpeechAPI n’était plus à jour depuis quelques années.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Les </a:t>
            </a:r>
            <a:r>
              <a:rPr lang="fr"/>
              <a:t>URLs</a:t>
            </a:r>
            <a:r>
              <a:rPr lang="fr"/>
              <a:t> pointant vers l’API n’étaient </a:t>
            </a:r>
            <a:r>
              <a:rPr lang="fr"/>
              <a:t>notamment</a:t>
            </a:r>
            <a:r>
              <a:rPr lang="fr"/>
              <a:t> plus les bons et les données JSON interprétés avaient changés.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J’ai du avec Flavien changer le code de la librairie afin que nous </a:t>
            </a:r>
            <a:r>
              <a:rPr lang="fr"/>
              <a:t>puissions</a:t>
            </a:r>
            <a:r>
              <a:rPr lang="fr"/>
              <a:t> utiliser l’API Bing correctement.</a:t>
            </a:r>
            <a:endParaRPr/>
          </a:p>
        </p:txBody>
      </p:sp>
      <p:sp>
        <p:nvSpPr>
          <p:cNvPr id="463" name="Google Shape;463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Problème Broker</a:t>
            </a:r>
            <a:endParaRPr/>
          </a:p>
        </p:txBody>
      </p:sp>
      <p:sp>
        <p:nvSpPr>
          <p:cNvPr id="469" name="Google Shape;469;p5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On ne savait pas si on partait sur un broker Mosquitto ou si on allait le faire à la main.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En fait, l’hexapod ne pouvait pas se subscribe au broker nous avons donc décider de le coder en partant de zéro afin qu’il puisse communiquer facilement à l’hexapod via socket.</a:t>
            </a:r>
            <a:endParaRPr/>
          </a:p>
        </p:txBody>
      </p:sp>
      <p:sp>
        <p:nvSpPr>
          <p:cNvPr id="470" name="Google Shape;470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Comment gérer la connexion ?</a:t>
            </a:r>
            <a:endParaRPr/>
          </a:p>
        </p:txBody>
      </p:sp>
      <p:sp>
        <p:nvSpPr>
          <p:cNvPr id="476" name="Google Shape;476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Raspberry: Ethernet + Wifi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Ethernet: Connexion au routeur pour que les périphériques puissent se connecter à la raspberry.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Wifi: Connexion Ad Hoc à l’hexapod pour envoyer des bytes en socket.</a:t>
            </a:r>
            <a:endParaRPr/>
          </a:p>
        </p:txBody>
      </p:sp>
      <p:sp>
        <p:nvSpPr>
          <p:cNvPr id="477" name="Google Shape;477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 </a:t>
            </a:r>
            <a:endParaRPr/>
          </a:p>
        </p:txBody>
      </p:sp>
      <p:sp>
        <p:nvSpPr>
          <p:cNvPr id="483" name="Google Shape;483;p6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 (POC)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Ce qu’il reste à faire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Evolutions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Bilan</a:t>
            </a:r>
            <a:endParaRPr/>
          </a:p>
        </p:txBody>
      </p:sp>
      <p:sp>
        <p:nvSpPr>
          <p:cNvPr id="484" name="Google Shape;484;p6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Hexapod</a:t>
            </a:r>
            <a:endParaRPr/>
          </a:p>
        </p:txBody>
      </p:sp>
      <p:sp>
        <p:nvSpPr>
          <p:cNvPr id="102" name="Google Shape;10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Le broker permet d’envoyer des actions via wifi à l’hexapod</a:t>
            </a:r>
            <a:endParaRPr/>
          </a:p>
        </p:txBody>
      </p:sp>
      <p:sp>
        <p:nvSpPr>
          <p:cNvPr id="103" name="Google Shape;103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Démonstration</a:t>
            </a:r>
            <a:endParaRPr/>
          </a:p>
        </p:txBody>
      </p:sp>
      <p:sp>
        <p:nvSpPr>
          <p:cNvPr id="491" name="Google Shape;491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>
                <a:solidFill>
                  <a:schemeClr val="dk1"/>
                </a:solidFill>
              </a:rPr>
              <a:t>‹#›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492" name="Google Shape;492;p62" title="Demo MG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1562" y="1017725"/>
            <a:ext cx="6480874" cy="364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Ce qu’il reste à faire</a:t>
            </a:r>
            <a:endParaRPr/>
          </a:p>
        </p:txBody>
      </p:sp>
      <p:sp>
        <p:nvSpPr>
          <p:cNvPr id="498" name="Google Shape;498;p6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Serveur HTTPS et authentification pour l’api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Application Web/Mobile affiche les logs</a:t>
            </a:r>
            <a:endParaRPr/>
          </a:p>
        </p:txBody>
      </p:sp>
      <p:sp>
        <p:nvSpPr>
          <p:cNvPr id="499" name="Google Shape;49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Evolutions</a:t>
            </a:r>
            <a:endParaRPr/>
          </a:p>
        </p:txBody>
      </p:sp>
      <p:sp>
        <p:nvSpPr>
          <p:cNvPr id="505" name="Google Shape;505;p6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Commandes vocales complexes (ex : “danse”, “tourne sur toi même”, …)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"/>
              <a:t>Ajout d’une caméra et d’un flux de streaming OTT</a:t>
            </a:r>
            <a:endParaRPr/>
          </a:p>
        </p:txBody>
      </p:sp>
      <p:sp>
        <p:nvSpPr>
          <p:cNvPr id="506" name="Google Shape;50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5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Bilan</a:t>
            </a:r>
            <a:endParaRPr/>
          </a:p>
        </p:txBody>
      </p:sp>
      <p:sp>
        <p:nvSpPr>
          <p:cNvPr id="512" name="Google Shape;512;p65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1M$</a:t>
            </a:r>
            <a:endParaRPr/>
          </a:p>
        </p:txBody>
      </p:sp>
      <p:sp>
        <p:nvSpPr>
          <p:cNvPr id="513" name="Google Shape;51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Application Mobile 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Récupérer des données et créer les boutons qui correspondent aux mouvements de l’hexapod.</a:t>
            </a:r>
            <a:endParaRPr/>
          </a:p>
        </p:txBody>
      </p:sp>
      <p:sp>
        <p:nvSpPr>
          <p:cNvPr id="110" name="Google Shape;11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API</a:t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fr"/>
              <a:t>Traiter</a:t>
            </a:r>
            <a:r>
              <a:rPr lang="fr"/>
              <a:t> toutes les </a:t>
            </a:r>
            <a:r>
              <a:rPr lang="fr"/>
              <a:t>entrées</a:t>
            </a:r>
            <a:r>
              <a:rPr lang="fr"/>
              <a:t> </a:t>
            </a:r>
            <a:r>
              <a:rPr b="1" lang="fr"/>
              <a:t>http</a:t>
            </a:r>
            <a:r>
              <a:rPr lang="fr"/>
              <a:t> sur la </a:t>
            </a:r>
            <a:r>
              <a:rPr b="1" lang="fr"/>
              <a:t>raspberry</a:t>
            </a:r>
            <a:r>
              <a:rPr lang="fr"/>
              <a:t> et les </a:t>
            </a:r>
            <a:r>
              <a:rPr i="1" lang="fr"/>
              <a:t>convertir</a:t>
            </a:r>
            <a:r>
              <a:rPr lang="fr"/>
              <a:t> en </a:t>
            </a:r>
            <a:r>
              <a:rPr b="1" lang="fr"/>
              <a:t>commandes</a:t>
            </a:r>
            <a:r>
              <a:rPr lang="fr"/>
              <a:t> pour </a:t>
            </a:r>
            <a:r>
              <a:rPr i="1" lang="fr"/>
              <a:t>l’hexapod</a:t>
            </a:r>
            <a:endParaRPr i="1"/>
          </a:p>
        </p:txBody>
      </p:sp>
      <p:sp>
        <p:nvSpPr>
          <p:cNvPr id="117" name="Google Shape;117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Partie Reconnaissance Vocale</a:t>
            </a:r>
            <a:endParaRPr/>
          </a:p>
        </p:txBody>
      </p:sp>
      <p:sp>
        <p:nvSpPr>
          <p:cNvPr id="123" name="Google Shape;12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fr"/>
              <a:t>Traiter la voix et en sortir les commandes pour l’hexapod</a:t>
            </a:r>
            <a:endParaRPr/>
          </a:p>
        </p:txBody>
      </p:sp>
      <p:sp>
        <p:nvSpPr>
          <p:cNvPr id="124" name="Google Shape;124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Schémas</a:t>
            </a:r>
            <a:endParaRPr/>
          </a:p>
        </p:txBody>
      </p:sp>
      <p:sp>
        <p:nvSpPr>
          <p:cNvPr id="130" name="Google Shape;130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Matériel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RaspBerry Pi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Respeaker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Hexapod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Logiciel</a:t>
            </a:r>
            <a:endParaRPr/>
          </a:p>
        </p:txBody>
      </p:sp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Matériel et Logiciel</a:t>
            </a:r>
            <a:endParaRPr/>
          </a:p>
        </p:txBody>
      </p:sp>
      <p:sp>
        <p:nvSpPr>
          <p:cNvPr id="132" name="Google Shape;13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